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media/image2.svg" ContentType="image/svg+xml"/>
  <Override PartName="/ppt/media/image3.svg" ContentType="image/svg+xml"/>
  <Override PartName="/ppt/media/image4.svg" ContentType="image/svg+xml"/>
  <Override PartName="/ppt/media/image5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8" r:id="rId3"/>
    <p:sldId id="272" r:id="rId4"/>
    <p:sldId id="271" r:id="rId5"/>
    <p:sldId id="273" r:id="rId6"/>
    <p:sldId id="270" r:id="rId7"/>
    <p:sldId id="274" r:id="rId8"/>
    <p:sldId id="275" r:id="rId9"/>
    <p:sldId id="276" r:id="rId10"/>
    <p:sldId id="277" r:id="rId11"/>
    <p:sldId id="278" r:id="rId12"/>
    <p:sldId id="25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14794"/>
    <a:srgbClr val="B7448C"/>
    <a:srgbClr val="CF5919"/>
    <a:srgbClr val="DD9108"/>
    <a:srgbClr val="0199B0"/>
    <a:srgbClr val="CE7707"/>
    <a:srgbClr val="AD2312"/>
    <a:srgbClr val="99317F"/>
    <a:srgbClr val="3A3283"/>
    <a:srgbClr val="019A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3.jpeg>
</file>

<file path=ppt/media/image3.svg>
</file>

<file path=ppt/media/image4.png>
</file>

<file path=ppt/media/image4.svg>
</file>

<file path=ppt/media/image5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C484F142-1608-49E7-A375-8454AFC89D9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EDC5E8BC-2EC5-4485-ADD5-C2EEA3FB2251}" type="slidenum">
              <a:rPr lang="en-IN" smtClean="0"/>
            </a:fld>
            <a:endParaRPr lang="en-I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484F142-1608-49E7-A375-8454AFC89D9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DC5E8BC-2EC5-4485-ADD5-C2EEA3FB2251}" type="slidenum">
              <a:rPr lang="en-IN" smtClean="0"/>
            </a:fld>
            <a:endParaRPr lang="en-IN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 panose="020B0604020202020204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 panose="020B0604020202020204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 panose="020B0604020202020204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 panose="020B0604020202020204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 panose="020B0604020202020204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 panose="020B0604020202020204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 panose="020B0604020202020204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 panose="020B0604020202020204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8.png"/><Relationship Id="rId8" Type="http://schemas.openxmlformats.org/officeDocument/2006/relationships/image" Target="../media/image3.svg"/><Relationship Id="rId7" Type="http://schemas.openxmlformats.org/officeDocument/2006/relationships/image" Target="../media/image17.png"/><Relationship Id="rId6" Type="http://schemas.openxmlformats.org/officeDocument/2006/relationships/image" Target="../media/image2.svg"/><Relationship Id="rId5" Type="http://schemas.openxmlformats.org/officeDocument/2006/relationships/image" Target="../media/image16.png"/><Relationship Id="rId4" Type="http://schemas.openxmlformats.org/officeDocument/2006/relationships/image" Target="../media/image1.sv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3" Type="http://schemas.openxmlformats.org/officeDocument/2006/relationships/slideLayout" Target="../slideLayouts/slideLayout7.xml"/><Relationship Id="rId12" Type="http://schemas.openxmlformats.org/officeDocument/2006/relationships/image" Target="../media/image5.svg"/><Relationship Id="rId11" Type="http://schemas.openxmlformats.org/officeDocument/2006/relationships/image" Target="../media/image19.png"/><Relationship Id="rId10" Type="http://schemas.openxmlformats.org/officeDocument/2006/relationships/image" Target="../media/image4.svg"/><Relationship Id="rId1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hyperlink" Target="https://google-images-download.readthedocs.io/en/latest/arguments.html" TargetMode="External"/><Relationship Id="rId3" Type="http://schemas.openxmlformats.org/officeDocument/2006/relationships/hyperlink" Target="https://towardsdatascience.com/a-guide-to-face-detection-in-python-3eab0f6b9fc1" TargetMode="External"/><Relationship Id="rId2" Type="http://schemas.openxmlformats.org/officeDocument/2006/relationships/hyperlink" Target="https://pypi.org/project/face_recognition/" TargetMode="External"/><Relationship Id="rId1" Type="http://schemas.openxmlformats.org/officeDocument/2006/relationships/hyperlink" Target="https://www.pyimagesearch.com/2018/06/18/face-recognition-with-opencv-python-and-deep-learning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3296" y="926591"/>
            <a:ext cx="10587101" cy="2032675"/>
          </a:xfrm>
        </p:spPr>
        <p:txBody>
          <a:bodyPr/>
          <a:lstStyle/>
          <a:p>
            <a:pPr algn="ctr"/>
            <a:r>
              <a:rPr lang="en-US" dirty="0"/>
              <a:t>Human Face Recognition Attendance System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87972" y="4079875"/>
            <a:ext cx="7462345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/>
              <a:t>Group Name: Exception</a:t>
            </a:r>
            <a:endParaRPr lang="en-US" dirty="0"/>
          </a:p>
          <a:p>
            <a:pPr algn="l"/>
            <a:r>
              <a:rPr lang="en-US" dirty="0"/>
              <a:t>Group Member:</a:t>
            </a:r>
            <a:endParaRPr lang="en-US" dirty="0"/>
          </a:p>
          <a:p>
            <a:pPr marL="457200" indent="-457200" algn="l">
              <a:buAutoNum type="arabicPeriod"/>
            </a:pPr>
            <a:endParaRPr lang="en-US" dirty="0"/>
          </a:p>
          <a:p>
            <a:pPr marL="457200" indent="-457200" algn="l">
              <a:buAutoNum type="arabicPeriod"/>
            </a:pP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3991429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3991429"/>
          </a:xfrm>
          <a:prstGeom prst="rect">
            <a:avLst/>
          </a:prstGeom>
          <a:solidFill>
            <a:srgbClr val="7030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/>
          <p:cNvSpPr/>
          <p:nvPr/>
        </p:nvSpPr>
        <p:spPr>
          <a:xfrm>
            <a:off x="0" y="3991429"/>
            <a:ext cx="12192000" cy="2866571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 rotWithShape="1">
          <a:blip r:embed="rId2"/>
          <a:srcRect t="50222" b="40550"/>
          <a:stretch>
            <a:fillRect/>
          </a:stretch>
        </p:blipFill>
        <p:spPr>
          <a:xfrm>
            <a:off x="3028532" y="4703048"/>
            <a:ext cx="6622993" cy="1199198"/>
          </a:xfrm>
          <a:prstGeom prst="rect">
            <a:avLst/>
          </a:prstGeom>
        </p:spPr>
      </p:pic>
      <p:grpSp>
        <p:nvGrpSpPr>
          <p:cNvPr id="83" name="Group 82"/>
          <p:cNvGrpSpPr/>
          <p:nvPr/>
        </p:nvGrpSpPr>
        <p:grpSpPr>
          <a:xfrm>
            <a:off x="2540475" y="414082"/>
            <a:ext cx="7100675" cy="4729428"/>
            <a:chOff x="3030868" y="173452"/>
            <a:chExt cx="5918048" cy="4729428"/>
          </a:xfrm>
        </p:grpSpPr>
        <p:grpSp>
          <p:nvGrpSpPr>
            <p:cNvPr id="77" name="Group 76"/>
            <p:cNvGrpSpPr/>
            <p:nvPr/>
          </p:nvGrpSpPr>
          <p:grpSpPr>
            <a:xfrm>
              <a:off x="3030868" y="2112017"/>
              <a:ext cx="893430" cy="2790863"/>
              <a:chOff x="3030868" y="2112017"/>
              <a:chExt cx="893430" cy="2790863"/>
            </a:xfrm>
          </p:grpSpPr>
          <p:sp>
            <p:nvSpPr>
              <p:cNvPr id="9" name="Cylinder 8"/>
              <p:cNvSpPr/>
              <p:nvPr/>
            </p:nvSpPr>
            <p:spPr>
              <a:xfrm>
                <a:off x="3030868" y="2647131"/>
                <a:ext cx="893430" cy="2255749"/>
              </a:xfrm>
              <a:prstGeom prst="can">
                <a:avLst>
                  <a:gd name="adj" fmla="val 49368"/>
                </a:avLst>
              </a:prstGeom>
              <a:gradFill flip="none" rotWithShape="1">
                <a:gsLst>
                  <a:gs pos="0">
                    <a:schemeClr val="bg1"/>
                  </a:gs>
                  <a:gs pos="12000">
                    <a:schemeClr val="bg1">
                      <a:lumMod val="95000"/>
                    </a:schemeClr>
                  </a:gs>
                  <a:gs pos="57000">
                    <a:schemeClr val="bg1">
                      <a:lumMod val="75000"/>
                    </a:schemeClr>
                  </a:gs>
                  <a:gs pos="100000">
                    <a:schemeClr val="accent3">
                      <a:lumMod val="10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  <a:scene3d>
                <a:camera prst="orthographicFront"/>
                <a:lightRig rig="threePt" dir="t"/>
              </a:scene3d>
              <a:sp3d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9" name="Freeform: Shape 18"/>
              <p:cNvSpPr/>
              <p:nvPr/>
            </p:nvSpPr>
            <p:spPr>
              <a:xfrm>
                <a:off x="3030868" y="3762653"/>
                <a:ext cx="893430" cy="1140227"/>
              </a:xfrm>
              <a:custGeom>
                <a:avLst/>
                <a:gdLst>
                  <a:gd name="connsiteX0" fmla="*/ 0 w 893430"/>
                  <a:gd name="connsiteY0" fmla="*/ 0 h 1140227"/>
                  <a:gd name="connsiteX1" fmla="*/ 446715 w 893430"/>
                  <a:gd name="connsiteY1" fmla="*/ 220534 h 1140227"/>
                  <a:gd name="connsiteX2" fmla="*/ 893430 w 893430"/>
                  <a:gd name="connsiteY2" fmla="*/ 0 h 1140227"/>
                  <a:gd name="connsiteX3" fmla="*/ 893430 w 893430"/>
                  <a:gd name="connsiteY3" fmla="*/ 919693 h 1140227"/>
                  <a:gd name="connsiteX4" fmla="*/ 446715 w 893430"/>
                  <a:gd name="connsiteY4" fmla="*/ 1140227 h 1140227"/>
                  <a:gd name="connsiteX5" fmla="*/ 0 w 893430"/>
                  <a:gd name="connsiteY5" fmla="*/ 919693 h 1140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3430" h="1140227">
                    <a:moveTo>
                      <a:pt x="0" y="0"/>
                    </a:moveTo>
                    <a:cubicBezTo>
                      <a:pt x="0" y="121798"/>
                      <a:pt x="200001" y="220534"/>
                      <a:pt x="446715" y="220534"/>
                    </a:cubicBezTo>
                    <a:cubicBezTo>
                      <a:pt x="693429" y="220534"/>
                      <a:pt x="893430" y="121798"/>
                      <a:pt x="893430" y="0"/>
                    </a:cubicBezTo>
                    <a:lnTo>
                      <a:pt x="893430" y="919693"/>
                    </a:lnTo>
                    <a:cubicBezTo>
                      <a:pt x="893430" y="1041491"/>
                      <a:pt x="693429" y="1140227"/>
                      <a:pt x="446715" y="1140227"/>
                    </a:cubicBezTo>
                    <a:cubicBezTo>
                      <a:pt x="200001" y="1140227"/>
                      <a:pt x="0" y="1041491"/>
                      <a:pt x="0" y="919693"/>
                    </a:cubicBezTo>
                    <a:close/>
                  </a:path>
                </a:pathLst>
              </a:custGeom>
              <a:gradFill>
                <a:gsLst>
                  <a:gs pos="0">
                    <a:srgbClr val="05BFCD"/>
                  </a:gs>
                  <a:gs pos="57000">
                    <a:srgbClr val="0199B0"/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3" name="Cylinder 62"/>
              <p:cNvSpPr/>
              <p:nvPr/>
            </p:nvSpPr>
            <p:spPr>
              <a:xfrm>
                <a:off x="3030868" y="2112017"/>
                <a:ext cx="893430" cy="1008000"/>
              </a:xfrm>
              <a:prstGeom prst="can">
                <a:avLst>
                  <a:gd name="adj" fmla="val 49368"/>
                </a:avLst>
              </a:prstGeom>
              <a:gradFill>
                <a:gsLst>
                  <a:gs pos="0">
                    <a:srgbClr val="05BFCD">
                      <a:alpha val="80000"/>
                    </a:srgbClr>
                  </a:gs>
                  <a:gs pos="57000">
                    <a:srgbClr val="0199B0">
                      <a:alpha val="80000"/>
                    </a:srgb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en-IN"/>
              </a:p>
            </p:txBody>
          </p:sp>
          <p:pic>
            <p:nvPicPr>
              <p:cNvPr id="49" name="Graphic 48" descr="Shopping cart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3501813" y="4243578"/>
                <a:ext cx="360000" cy="360000"/>
              </a:xfrm>
              <a:prstGeom prst="rect">
                <a:avLst/>
              </a:prstGeom>
            </p:spPr>
          </p:pic>
        </p:grpSp>
        <p:grpSp>
          <p:nvGrpSpPr>
            <p:cNvPr id="79" name="Group 78"/>
            <p:cNvGrpSpPr/>
            <p:nvPr/>
          </p:nvGrpSpPr>
          <p:grpSpPr>
            <a:xfrm>
              <a:off x="4279098" y="1338935"/>
              <a:ext cx="893430" cy="3563943"/>
              <a:chOff x="4279098" y="1338935"/>
              <a:chExt cx="893430" cy="3563943"/>
            </a:xfrm>
          </p:grpSpPr>
          <p:sp>
            <p:nvSpPr>
              <p:cNvPr id="10" name="Cylinder 9"/>
              <p:cNvSpPr/>
              <p:nvPr/>
            </p:nvSpPr>
            <p:spPr>
              <a:xfrm>
                <a:off x="4279098" y="1892634"/>
                <a:ext cx="893430" cy="3010244"/>
              </a:xfrm>
              <a:prstGeom prst="can">
                <a:avLst>
                  <a:gd name="adj" fmla="val 49368"/>
                </a:avLst>
              </a:prstGeom>
              <a:gradFill flip="none" rotWithShape="1">
                <a:gsLst>
                  <a:gs pos="0">
                    <a:schemeClr val="bg1"/>
                  </a:gs>
                  <a:gs pos="12000">
                    <a:schemeClr val="bg1">
                      <a:lumMod val="95000"/>
                    </a:schemeClr>
                  </a:gs>
                  <a:gs pos="57000">
                    <a:schemeClr val="bg1">
                      <a:lumMod val="75000"/>
                    </a:schemeClr>
                  </a:gs>
                  <a:gs pos="100000">
                    <a:schemeClr val="accent3">
                      <a:lumMod val="10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  <a:scene3d>
                <a:camera prst="orthographicFront"/>
                <a:lightRig rig="threePt" dir="t"/>
              </a:scene3d>
              <a:sp3d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0" name="Freeform: Shape 19"/>
              <p:cNvSpPr/>
              <p:nvPr/>
            </p:nvSpPr>
            <p:spPr>
              <a:xfrm>
                <a:off x="4279098" y="3762651"/>
                <a:ext cx="893430" cy="1140227"/>
              </a:xfrm>
              <a:custGeom>
                <a:avLst/>
                <a:gdLst>
                  <a:gd name="connsiteX0" fmla="*/ 0 w 893430"/>
                  <a:gd name="connsiteY0" fmla="*/ 0 h 1140227"/>
                  <a:gd name="connsiteX1" fmla="*/ 446715 w 893430"/>
                  <a:gd name="connsiteY1" fmla="*/ 220534 h 1140227"/>
                  <a:gd name="connsiteX2" fmla="*/ 893430 w 893430"/>
                  <a:gd name="connsiteY2" fmla="*/ 0 h 1140227"/>
                  <a:gd name="connsiteX3" fmla="*/ 893430 w 893430"/>
                  <a:gd name="connsiteY3" fmla="*/ 919693 h 1140227"/>
                  <a:gd name="connsiteX4" fmla="*/ 446715 w 893430"/>
                  <a:gd name="connsiteY4" fmla="*/ 1140227 h 1140227"/>
                  <a:gd name="connsiteX5" fmla="*/ 0 w 893430"/>
                  <a:gd name="connsiteY5" fmla="*/ 919693 h 1140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3430" h="1140227">
                    <a:moveTo>
                      <a:pt x="0" y="0"/>
                    </a:moveTo>
                    <a:cubicBezTo>
                      <a:pt x="0" y="121798"/>
                      <a:pt x="200001" y="220534"/>
                      <a:pt x="446715" y="220534"/>
                    </a:cubicBezTo>
                    <a:cubicBezTo>
                      <a:pt x="693429" y="220534"/>
                      <a:pt x="893430" y="121798"/>
                      <a:pt x="893430" y="0"/>
                    </a:cubicBezTo>
                    <a:lnTo>
                      <a:pt x="893430" y="919693"/>
                    </a:lnTo>
                    <a:cubicBezTo>
                      <a:pt x="893430" y="1041491"/>
                      <a:pt x="693429" y="1140227"/>
                      <a:pt x="446715" y="1140227"/>
                    </a:cubicBezTo>
                    <a:cubicBezTo>
                      <a:pt x="200001" y="1140227"/>
                      <a:pt x="0" y="1041491"/>
                      <a:pt x="0" y="919693"/>
                    </a:cubicBezTo>
                    <a:close/>
                  </a:path>
                </a:pathLst>
              </a:custGeom>
              <a:gradFill>
                <a:gsLst>
                  <a:gs pos="0">
                    <a:srgbClr val="7D6CB4"/>
                  </a:gs>
                  <a:gs pos="57000">
                    <a:srgbClr val="2B2679"/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8" name="Cylinder 67"/>
              <p:cNvSpPr/>
              <p:nvPr/>
            </p:nvSpPr>
            <p:spPr>
              <a:xfrm>
                <a:off x="4279098" y="1338935"/>
                <a:ext cx="893430" cy="1008000"/>
              </a:xfrm>
              <a:prstGeom prst="can">
                <a:avLst>
                  <a:gd name="adj" fmla="val 49368"/>
                </a:avLst>
              </a:prstGeom>
              <a:gradFill>
                <a:gsLst>
                  <a:gs pos="0">
                    <a:srgbClr val="7D6CB4">
                      <a:alpha val="80000"/>
                    </a:srgbClr>
                  </a:gs>
                  <a:gs pos="57000">
                    <a:srgbClr val="2B2679">
                      <a:alpha val="80000"/>
                    </a:srgb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en-IN"/>
              </a:p>
            </p:txBody>
          </p:sp>
          <p:pic>
            <p:nvPicPr>
              <p:cNvPr id="51" name="Graphic 50" descr="Circles with arrows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4756810" y="4243578"/>
                <a:ext cx="360000" cy="360000"/>
              </a:xfrm>
              <a:prstGeom prst="rect">
                <a:avLst/>
              </a:prstGeom>
            </p:spPr>
          </p:pic>
          <p:sp>
            <p:nvSpPr>
              <p:cNvPr id="59" name="TextBox 58"/>
              <p:cNvSpPr txBox="1"/>
              <p:nvPr/>
            </p:nvSpPr>
            <p:spPr>
              <a:xfrm rot="16200000">
                <a:off x="3801156" y="4153796"/>
                <a:ext cx="1219200" cy="1795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IN" sz="800" spc="300" dirty="0">
                  <a:solidFill>
                    <a:schemeClr val="bg1">
                      <a:alpha val="43000"/>
                    </a:schemeClr>
                  </a:solidFill>
                  <a:latin typeface="Nexa Light" panose="02000000000000000000" pitchFamily="50" charset="0"/>
                </a:endParaRPr>
              </a:p>
            </p:txBody>
          </p:sp>
        </p:grpSp>
        <p:grpSp>
          <p:nvGrpSpPr>
            <p:cNvPr id="80" name="Group 79"/>
            <p:cNvGrpSpPr/>
            <p:nvPr/>
          </p:nvGrpSpPr>
          <p:grpSpPr>
            <a:xfrm>
              <a:off x="5546787" y="1010008"/>
              <a:ext cx="893430" cy="3892872"/>
              <a:chOff x="5546787" y="1010008"/>
              <a:chExt cx="893430" cy="3892872"/>
            </a:xfrm>
          </p:grpSpPr>
          <p:sp>
            <p:nvSpPr>
              <p:cNvPr id="11" name="Cylinder 10"/>
              <p:cNvSpPr/>
              <p:nvPr/>
            </p:nvSpPr>
            <p:spPr>
              <a:xfrm>
                <a:off x="5546787" y="1531440"/>
                <a:ext cx="893430" cy="3371440"/>
              </a:xfrm>
              <a:prstGeom prst="can">
                <a:avLst>
                  <a:gd name="adj" fmla="val 49368"/>
                </a:avLst>
              </a:prstGeom>
              <a:gradFill flip="none" rotWithShape="1">
                <a:gsLst>
                  <a:gs pos="0">
                    <a:schemeClr val="bg1"/>
                  </a:gs>
                  <a:gs pos="12000">
                    <a:schemeClr val="bg1">
                      <a:lumMod val="95000"/>
                    </a:schemeClr>
                  </a:gs>
                  <a:gs pos="57000">
                    <a:schemeClr val="bg1">
                      <a:lumMod val="75000"/>
                    </a:schemeClr>
                  </a:gs>
                  <a:gs pos="100000">
                    <a:schemeClr val="accent3">
                      <a:lumMod val="10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  <a:scene3d>
                <a:camera prst="orthographicFront"/>
                <a:lightRig rig="threePt" dir="t"/>
              </a:scene3d>
              <a:sp3d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1" name="Freeform: Shape 20"/>
              <p:cNvSpPr/>
              <p:nvPr/>
            </p:nvSpPr>
            <p:spPr>
              <a:xfrm>
                <a:off x="5546787" y="3762651"/>
                <a:ext cx="893430" cy="1140227"/>
              </a:xfrm>
              <a:custGeom>
                <a:avLst/>
                <a:gdLst>
                  <a:gd name="connsiteX0" fmla="*/ 0 w 893430"/>
                  <a:gd name="connsiteY0" fmla="*/ 0 h 1140227"/>
                  <a:gd name="connsiteX1" fmla="*/ 446715 w 893430"/>
                  <a:gd name="connsiteY1" fmla="*/ 220534 h 1140227"/>
                  <a:gd name="connsiteX2" fmla="*/ 893430 w 893430"/>
                  <a:gd name="connsiteY2" fmla="*/ 0 h 1140227"/>
                  <a:gd name="connsiteX3" fmla="*/ 893430 w 893430"/>
                  <a:gd name="connsiteY3" fmla="*/ 919693 h 1140227"/>
                  <a:gd name="connsiteX4" fmla="*/ 446715 w 893430"/>
                  <a:gd name="connsiteY4" fmla="*/ 1140227 h 1140227"/>
                  <a:gd name="connsiteX5" fmla="*/ 0 w 893430"/>
                  <a:gd name="connsiteY5" fmla="*/ 919693 h 1140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3430" h="1140227">
                    <a:moveTo>
                      <a:pt x="0" y="0"/>
                    </a:moveTo>
                    <a:cubicBezTo>
                      <a:pt x="0" y="121798"/>
                      <a:pt x="200001" y="220534"/>
                      <a:pt x="446715" y="220534"/>
                    </a:cubicBezTo>
                    <a:cubicBezTo>
                      <a:pt x="693429" y="220534"/>
                      <a:pt x="893430" y="121798"/>
                      <a:pt x="893430" y="0"/>
                    </a:cubicBezTo>
                    <a:lnTo>
                      <a:pt x="893430" y="919693"/>
                    </a:lnTo>
                    <a:cubicBezTo>
                      <a:pt x="893430" y="1041491"/>
                      <a:pt x="693429" y="1140227"/>
                      <a:pt x="446715" y="1140227"/>
                    </a:cubicBezTo>
                    <a:cubicBezTo>
                      <a:pt x="200001" y="1140227"/>
                      <a:pt x="0" y="1041491"/>
                      <a:pt x="0" y="919693"/>
                    </a:cubicBezTo>
                    <a:close/>
                  </a:path>
                </a:pathLst>
              </a:custGeom>
              <a:gradFill>
                <a:gsLst>
                  <a:gs pos="0">
                    <a:srgbClr val="C95094"/>
                  </a:gs>
                  <a:gs pos="57000">
                    <a:srgbClr val="872677"/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9" name="Cylinder 68"/>
              <p:cNvSpPr/>
              <p:nvPr/>
            </p:nvSpPr>
            <p:spPr>
              <a:xfrm>
                <a:off x="5546787" y="1010008"/>
                <a:ext cx="893430" cy="1008000"/>
              </a:xfrm>
              <a:prstGeom prst="can">
                <a:avLst>
                  <a:gd name="adj" fmla="val 49368"/>
                </a:avLst>
              </a:prstGeom>
              <a:gradFill>
                <a:gsLst>
                  <a:gs pos="0">
                    <a:srgbClr val="C95094">
                      <a:alpha val="80000"/>
                    </a:srgbClr>
                  </a:gs>
                  <a:gs pos="57000">
                    <a:srgbClr val="872677">
                      <a:alpha val="80000"/>
                    </a:srgb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en-IN"/>
              </a:p>
            </p:txBody>
          </p:sp>
          <p:pic>
            <p:nvPicPr>
              <p:cNvPr id="53" name="Graphic 52" descr="Web design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6106003" y="4243578"/>
                <a:ext cx="300041" cy="360000"/>
              </a:xfrm>
              <a:prstGeom prst="rect">
                <a:avLst/>
              </a:prstGeom>
            </p:spPr>
          </p:pic>
          <p:sp>
            <p:nvSpPr>
              <p:cNvPr id="60" name="TextBox 59"/>
              <p:cNvSpPr txBox="1"/>
              <p:nvPr/>
            </p:nvSpPr>
            <p:spPr>
              <a:xfrm rot="16200000">
                <a:off x="5066470" y="4148948"/>
                <a:ext cx="1219200" cy="1795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IN" sz="800" spc="300" dirty="0">
                  <a:solidFill>
                    <a:schemeClr val="bg1">
                      <a:alpha val="43000"/>
                    </a:schemeClr>
                  </a:solidFill>
                  <a:latin typeface="Nexa Light" panose="02000000000000000000" pitchFamily="50" charset="0"/>
                </a:endParaRPr>
              </a:p>
            </p:txBody>
          </p:sp>
        </p:grpSp>
        <p:grpSp>
          <p:nvGrpSpPr>
            <p:cNvPr id="81" name="Group 80"/>
            <p:cNvGrpSpPr/>
            <p:nvPr/>
          </p:nvGrpSpPr>
          <p:grpSpPr>
            <a:xfrm>
              <a:off x="6798455" y="759529"/>
              <a:ext cx="893430" cy="4143351"/>
              <a:chOff x="6798455" y="759529"/>
              <a:chExt cx="893430" cy="4143351"/>
            </a:xfrm>
          </p:grpSpPr>
          <p:sp>
            <p:nvSpPr>
              <p:cNvPr id="12" name="Cylinder 11"/>
              <p:cNvSpPr/>
              <p:nvPr/>
            </p:nvSpPr>
            <p:spPr>
              <a:xfrm>
                <a:off x="6798455" y="1314723"/>
                <a:ext cx="893430" cy="3588157"/>
              </a:xfrm>
              <a:prstGeom prst="can">
                <a:avLst>
                  <a:gd name="adj" fmla="val 49368"/>
                </a:avLst>
              </a:prstGeom>
              <a:gradFill flip="none" rotWithShape="1">
                <a:gsLst>
                  <a:gs pos="0">
                    <a:schemeClr val="bg1"/>
                  </a:gs>
                  <a:gs pos="12000">
                    <a:schemeClr val="bg1">
                      <a:lumMod val="95000"/>
                    </a:schemeClr>
                  </a:gs>
                  <a:gs pos="57000">
                    <a:schemeClr val="bg1">
                      <a:lumMod val="75000"/>
                    </a:schemeClr>
                  </a:gs>
                  <a:gs pos="100000">
                    <a:schemeClr val="accent3">
                      <a:lumMod val="10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  <a:scene3d>
                <a:camera prst="orthographicFront"/>
                <a:lightRig rig="threePt" dir="t"/>
              </a:scene3d>
              <a:sp3d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2" name="Freeform: Shape 21"/>
              <p:cNvSpPr/>
              <p:nvPr/>
            </p:nvSpPr>
            <p:spPr>
              <a:xfrm>
                <a:off x="6798455" y="3762651"/>
                <a:ext cx="893430" cy="1140227"/>
              </a:xfrm>
              <a:custGeom>
                <a:avLst/>
                <a:gdLst>
                  <a:gd name="connsiteX0" fmla="*/ 0 w 893430"/>
                  <a:gd name="connsiteY0" fmla="*/ 0 h 1140227"/>
                  <a:gd name="connsiteX1" fmla="*/ 446715 w 893430"/>
                  <a:gd name="connsiteY1" fmla="*/ 220534 h 1140227"/>
                  <a:gd name="connsiteX2" fmla="*/ 893430 w 893430"/>
                  <a:gd name="connsiteY2" fmla="*/ 0 h 1140227"/>
                  <a:gd name="connsiteX3" fmla="*/ 893430 w 893430"/>
                  <a:gd name="connsiteY3" fmla="*/ 919693 h 1140227"/>
                  <a:gd name="connsiteX4" fmla="*/ 446715 w 893430"/>
                  <a:gd name="connsiteY4" fmla="*/ 1140227 h 1140227"/>
                  <a:gd name="connsiteX5" fmla="*/ 0 w 893430"/>
                  <a:gd name="connsiteY5" fmla="*/ 919693 h 1140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3430" h="1140227">
                    <a:moveTo>
                      <a:pt x="0" y="0"/>
                    </a:moveTo>
                    <a:cubicBezTo>
                      <a:pt x="0" y="121798"/>
                      <a:pt x="200001" y="220534"/>
                      <a:pt x="446715" y="220534"/>
                    </a:cubicBezTo>
                    <a:cubicBezTo>
                      <a:pt x="693429" y="220534"/>
                      <a:pt x="893430" y="121798"/>
                      <a:pt x="893430" y="0"/>
                    </a:cubicBezTo>
                    <a:lnTo>
                      <a:pt x="893430" y="919693"/>
                    </a:lnTo>
                    <a:cubicBezTo>
                      <a:pt x="893430" y="1041491"/>
                      <a:pt x="693429" y="1140227"/>
                      <a:pt x="446715" y="1140227"/>
                    </a:cubicBezTo>
                    <a:cubicBezTo>
                      <a:pt x="200001" y="1140227"/>
                      <a:pt x="0" y="1041491"/>
                      <a:pt x="0" y="919693"/>
                    </a:cubicBezTo>
                    <a:close/>
                  </a:path>
                </a:pathLst>
              </a:custGeom>
              <a:gradFill>
                <a:gsLst>
                  <a:gs pos="0">
                    <a:srgbClr val="E0721D"/>
                  </a:gs>
                  <a:gs pos="57000">
                    <a:srgbClr val="AA1E11"/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70" name="Cylinder 69"/>
              <p:cNvSpPr/>
              <p:nvPr/>
            </p:nvSpPr>
            <p:spPr>
              <a:xfrm>
                <a:off x="6798455" y="759529"/>
                <a:ext cx="893430" cy="1008000"/>
              </a:xfrm>
              <a:prstGeom prst="can">
                <a:avLst>
                  <a:gd name="adj" fmla="val 49368"/>
                </a:avLst>
              </a:prstGeom>
              <a:gradFill>
                <a:gsLst>
                  <a:gs pos="0">
                    <a:srgbClr val="E0721D">
                      <a:alpha val="80000"/>
                    </a:srgbClr>
                  </a:gs>
                  <a:gs pos="58000">
                    <a:srgbClr val="AA1E11">
                      <a:alpha val="80000"/>
                    </a:srgb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en-IN"/>
              </a:p>
            </p:txBody>
          </p:sp>
          <p:pic>
            <p:nvPicPr>
              <p:cNvPr id="55" name="Graphic 54" descr="Camera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7363692" y="4248098"/>
                <a:ext cx="300042" cy="360000"/>
              </a:xfrm>
              <a:prstGeom prst="rect">
                <a:avLst/>
              </a:prstGeom>
            </p:spPr>
          </p:pic>
          <p:sp>
            <p:nvSpPr>
              <p:cNvPr id="61" name="TextBox 60"/>
              <p:cNvSpPr txBox="1"/>
              <p:nvPr/>
            </p:nvSpPr>
            <p:spPr>
              <a:xfrm rot="16200000">
                <a:off x="6326539" y="4115732"/>
                <a:ext cx="1219200" cy="1795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800" spc="300" dirty="0">
                    <a:solidFill>
                      <a:schemeClr val="bg1">
                        <a:alpha val="43000"/>
                      </a:schemeClr>
                    </a:solidFill>
                    <a:latin typeface="Nexa Light" panose="02000000000000000000" pitchFamily="50" charset="0"/>
                  </a:rPr>
                  <a:t>E</a:t>
                </a:r>
                <a:endParaRPr lang="en-IN" sz="800" spc="300" dirty="0">
                  <a:solidFill>
                    <a:schemeClr val="bg1">
                      <a:alpha val="43000"/>
                    </a:schemeClr>
                  </a:solidFill>
                  <a:latin typeface="Nexa Light" panose="02000000000000000000" pitchFamily="50" charset="0"/>
                </a:endParaRPr>
              </a:p>
            </p:txBody>
          </p:sp>
        </p:grpSp>
        <p:grpSp>
          <p:nvGrpSpPr>
            <p:cNvPr id="82" name="Group 81"/>
            <p:cNvGrpSpPr/>
            <p:nvPr/>
          </p:nvGrpSpPr>
          <p:grpSpPr>
            <a:xfrm>
              <a:off x="8055486" y="173452"/>
              <a:ext cx="893430" cy="4729428"/>
              <a:chOff x="8055486" y="173452"/>
              <a:chExt cx="893430" cy="4729428"/>
            </a:xfrm>
          </p:grpSpPr>
          <p:sp>
            <p:nvSpPr>
              <p:cNvPr id="13" name="Cylinder 12"/>
              <p:cNvSpPr/>
              <p:nvPr/>
            </p:nvSpPr>
            <p:spPr>
              <a:xfrm>
                <a:off x="8055486" y="736811"/>
                <a:ext cx="893430" cy="4166069"/>
              </a:xfrm>
              <a:prstGeom prst="can">
                <a:avLst>
                  <a:gd name="adj" fmla="val 49368"/>
                </a:avLst>
              </a:prstGeom>
              <a:gradFill flip="none" rotWithShape="1">
                <a:gsLst>
                  <a:gs pos="0">
                    <a:schemeClr val="bg1">
                      <a:alpha val="90000"/>
                    </a:schemeClr>
                  </a:gs>
                  <a:gs pos="12000">
                    <a:schemeClr val="bg1">
                      <a:lumMod val="95000"/>
                    </a:schemeClr>
                  </a:gs>
                  <a:gs pos="57000">
                    <a:schemeClr val="bg1">
                      <a:lumMod val="75000"/>
                    </a:schemeClr>
                  </a:gs>
                  <a:gs pos="100000">
                    <a:schemeClr val="accent3">
                      <a:lumMod val="10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  <a:scene3d>
                <a:camera prst="orthographicFront"/>
                <a:lightRig rig="threePt" dir="t"/>
              </a:scene3d>
              <a:sp3d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3" name="Freeform: Shape 22"/>
              <p:cNvSpPr/>
              <p:nvPr/>
            </p:nvSpPr>
            <p:spPr>
              <a:xfrm>
                <a:off x="8055486" y="3762652"/>
                <a:ext cx="893430" cy="1140227"/>
              </a:xfrm>
              <a:custGeom>
                <a:avLst/>
                <a:gdLst>
                  <a:gd name="connsiteX0" fmla="*/ 0 w 893430"/>
                  <a:gd name="connsiteY0" fmla="*/ 0 h 1140227"/>
                  <a:gd name="connsiteX1" fmla="*/ 446715 w 893430"/>
                  <a:gd name="connsiteY1" fmla="*/ 220534 h 1140227"/>
                  <a:gd name="connsiteX2" fmla="*/ 893430 w 893430"/>
                  <a:gd name="connsiteY2" fmla="*/ 0 h 1140227"/>
                  <a:gd name="connsiteX3" fmla="*/ 893430 w 893430"/>
                  <a:gd name="connsiteY3" fmla="*/ 919693 h 1140227"/>
                  <a:gd name="connsiteX4" fmla="*/ 446715 w 893430"/>
                  <a:gd name="connsiteY4" fmla="*/ 1140227 h 1140227"/>
                  <a:gd name="connsiteX5" fmla="*/ 0 w 893430"/>
                  <a:gd name="connsiteY5" fmla="*/ 919693 h 1140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3430" h="1140227">
                    <a:moveTo>
                      <a:pt x="0" y="0"/>
                    </a:moveTo>
                    <a:cubicBezTo>
                      <a:pt x="0" y="121798"/>
                      <a:pt x="200001" y="220534"/>
                      <a:pt x="446715" y="220534"/>
                    </a:cubicBezTo>
                    <a:cubicBezTo>
                      <a:pt x="693429" y="220534"/>
                      <a:pt x="893430" y="121798"/>
                      <a:pt x="893430" y="0"/>
                    </a:cubicBezTo>
                    <a:lnTo>
                      <a:pt x="893430" y="919693"/>
                    </a:lnTo>
                    <a:cubicBezTo>
                      <a:pt x="893430" y="1041491"/>
                      <a:pt x="693429" y="1140227"/>
                      <a:pt x="446715" y="1140227"/>
                    </a:cubicBezTo>
                    <a:cubicBezTo>
                      <a:pt x="200001" y="1140227"/>
                      <a:pt x="0" y="1041491"/>
                      <a:pt x="0" y="919693"/>
                    </a:cubicBezTo>
                    <a:close/>
                  </a:path>
                </a:pathLst>
              </a:custGeom>
              <a:gradFill>
                <a:gsLst>
                  <a:gs pos="0">
                    <a:srgbClr val="FAC10C"/>
                  </a:gs>
                  <a:gs pos="57000">
                    <a:srgbClr val="BF5E05"/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71" name="Cylinder 70"/>
              <p:cNvSpPr/>
              <p:nvPr/>
            </p:nvSpPr>
            <p:spPr>
              <a:xfrm>
                <a:off x="8055486" y="173452"/>
                <a:ext cx="893430" cy="1008000"/>
              </a:xfrm>
              <a:prstGeom prst="can">
                <a:avLst>
                  <a:gd name="adj" fmla="val 49368"/>
                </a:avLst>
              </a:prstGeom>
              <a:gradFill>
                <a:gsLst>
                  <a:gs pos="0">
                    <a:srgbClr val="FAC10C">
                      <a:alpha val="80000"/>
                    </a:srgbClr>
                  </a:gs>
                  <a:gs pos="57000">
                    <a:srgbClr val="BF5E05">
                      <a:alpha val="80000"/>
                    </a:srgb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en-IN"/>
              </a:p>
            </p:txBody>
          </p:sp>
          <p:pic>
            <p:nvPicPr>
              <p:cNvPr id="57" name="Graphic 56" descr="Puzzle pieces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8601551" y="4243578"/>
                <a:ext cx="300041" cy="360000"/>
              </a:xfrm>
              <a:prstGeom prst="rect">
                <a:avLst/>
              </a:prstGeom>
            </p:spPr>
          </p:pic>
          <p:sp>
            <p:nvSpPr>
              <p:cNvPr id="62" name="TextBox 61"/>
              <p:cNvSpPr txBox="1"/>
              <p:nvPr/>
            </p:nvSpPr>
            <p:spPr>
              <a:xfrm rot="16200000">
                <a:off x="7566226" y="4148947"/>
                <a:ext cx="1219200" cy="1795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IN" sz="800" spc="300" dirty="0">
                  <a:solidFill>
                    <a:schemeClr val="bg1">
                      <a:alpha val="43000"/>
                    </a:schemeClr>
                  </a:solidFill>
                  <a:latin typeface="Nexa Light" panose="02000000000000000000" pitchFamily="50" charset="0"/>
                </a:endParaRPr>
              </a:p>
            </p:txBody>
          </p:sp>
        </p:grpSp>
      </p:grpSp>
      <p:sp>
        <p:nvSpPr>
          <p:cNvPr id="84" name="TextBox 83"/>
          <p:cNvSpPr txBox="1"/>
          <p:nvPr/>
        </p:nvSpPr>
        <p:spPr>
          <a:xfrm>
            <a:off x="2702420" y="3563734"/>
            <a:ext cx="81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solidFill>
                  <a:srgbClr val="019AB1"/>
                </a:solidFill>
                <a:latin typeface="Nexa Bold" panose="02000000000000000000" pitchFamily="50" charset="0"/>
              </a:rPr>
              <a:t>100</a:t>
            </a:r>
            <a:r>
              <a:rPr lang="en-IN" sz="1200" dirty="0">
                <a:solidFill>
                  <a:srgbClr val="019AB1"/>
                </a:solidFill>
                <a:latin typeface="Nexa Bold" panose="02000000000000000000" pitchFamily="50" charset="0"/>
              </a:rPr>
              <a:t>%</a:t>
            </a:r>
            <a:endParaRPr lang="en-IN" sz="2400" dirty="0">
              <a:solidFill>
                <a:srgbClr val="019AB1"/>
              </a:solidFill>
              <a:latin typeface="Nexa Bold" panose="02000000000000000000" pitchFamily="50" charset="0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4184245" y="3138764"/>
            <a:ext cx="813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solidFill>
                  <a:srgbClr val="FF0000"/>
                </a:solidFill>
                <a:latin typeface="Nexa Bold" panose="02000000000000000000" pitchFamily="50" charset="0"/>
              </a:rPr>
              <a:t>100%</a:t>
            </a:r>
            <a:endParaRPr lang="en-IN" sz="1600" dirty="0">
              <a:solidFill>
                <a:srgbClr val="FF0000"/>
              </a:solidFill>
              <a:latin typeface="Nexa Bold" panose="02000000000000000000" pitchFamily="50" charset="0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5688256" y="2757408"/>
            <a:ext cx="8137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smtClean="0">
                <a:solidFill>
                  <a:srgbClr val="99317F"/>
                </a:solidFill>
                <a:latin typeface="Nexa Bold" panose="02000000000000000000" pitchFamily="50" charset="0"/>
              </a:rPr>
              <a:t>20</a:t>
            </a:r>
            <a:r>
              <a:rPr lang="en-IN" sz="1200" smtClean="0">
                <a:solidFill>
                  <a:srgbClr val="99317F"/>
                </a:solidFill>
                <a:latin typeface="Nexa Bold" panose="02000000000000000000" pitchFamily="50" charset="0"/>
              </a:rPr>
              <a:t>%</a:t>
            </a:r>
            <a:endParaRPr lang="en-IN" sz="2400" dirty="0">
              <a:solidFill>
                <a:srgbClr val="99317F"/>
              </a:solidFill>
              <a:latin typeface="Nexa Bold" panose="02000000000000000000" pitchFamily="50" charset="0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7205393" y="2649067"/>
            <a:ext cx="813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rgbClr val="AD2312"/>
                </a:solidFill>
                <a:latin typeface="Nexa Bold" panose="02000000000000000000" pitchFamily="50" charset="0"/>
              </a:rPr>
              <a:t>0</a:t>
            </a:r>
            <a:r>
              <a:rPr lang="en-IN" sz="1200" dirty="0">
                <a:solidFill>
                  <a:srgbClr val="AD2312"/>
                </a:solidFill>
                <a:latin typeface="Nexa Bold" panose="02000000000000000000" pitchFamily="50" charset="0"/>
              </a:rPr>
              <a:t>%</a:t>
            </a:r>
            <a:endParaRPr lang="en-IN" sz="2400" dirty="0">
              <a:solidFill>
                <a:srgbClr val="AD2312"/>
              </a:solidFill>
              <a:latin typeface="Nexa Bold" panose="02000000000000000000" pitchFamily="50" charset="0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8713570" y="2544404"/>
            <a:ext cx="813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rgbClr val="CE7707"/>
                </a:solidFill>
                <a:latin typeface="Nexa Bold" panose="02000000000000000000" pitchFamily="50" charset="0"/>
              </a:rPr>
              <a:t>0</a:t>
            </a:r>
            <a:r>
              <a:rPr lang="en-IN" sz="1200" dirty="0">
                <a:solidFill>
                  <a:srgbClr val="CE7707"/>
                </a:solidFill>
                <a:latin typeface="Nexa Bold" panose="02000000000000000000" pitchFamily="50" charset="0"/>
              </a:rPr>
              <a:t>%</a:t>
            </a:r>
            <a:endParaRPr lang="en-IN" sz="2400" dirty="0">
              <a:solidFill>
                <a:srgbClr val="CE7707"/>
              </a:solidFill>
              <a:latin typeface="Nexa Bold" panose="02000000000000000000" pitchFamily="50" charset="0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2336733" y="5247866"/>
            <a:ext cx="1588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spc="300" dirty="0">
                <a:solidFill>
                  <a:srgbClr val="0199B0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Buying</a:t>
            </a:r>
            <a:endParaRPr lang="en-IN" sz="1400" spc="300" dirty="0">
              <a:solidFill>
                <a:srgbClr val="0199B0"/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algn="ctr"/>
            <a:r>
              <a:rPr lang="en-IN" sz="1400" spc="300" dirty="0">
                <a:solidFill>
                  <a:srgbClr val="0199B0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Products</a:t>
            </a:r>
            <a:endParaRPr lang="en-IN" sz="1400" spc="300" dirty="0">
              <a:solidFill>
                <a:srgbClr val="0199B0"/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3831214" y="5260330"/>
            <a:ext cx="15881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spc="300" dirty="0">
                <a:solidFill>
                  <a:srgbClr val="514794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Image Processing</a:t>
            </a:r>
            <a:endParaRPr lang="en-IN" sz="1400" spc="300" dirty="0">
              <a:solidFill>
                <a:srgbClr val="514794"/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algn="ctr"/>
            <a:r>
              <a:rPr lang="en-IN" sz="1400" spc="300" dirty="0">
                <a:solidFill>
                  <a:srgbClr val="514794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&amp; apply</a:t>
            </a:r>
            <a:endParaRPr lang="en-IN" sz="1400" spc="300" dirty="0">
              <a:solidFill>
                <a:srgbClr val="514794"/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5394044" y="5243338"/>
            <a:ext cx="15881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spc="300" dirty="0">
                <a:solidFill>
                  <a:srgbClr val="B7448C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Write System</a:t>
            </a:r>
            <a:endParaRPr lang="en-IN" sz="1400" spc="300" dirty="0">
              <a:solidFill>
                <a:srgbClr val="B7448C"/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algn="ctr"/>
            <a:r>
              <a:rPr lang="en-IN" sz="1400" spc="300" dirty="0">
                <a:solidFill>
                  <a:srgbClr val="B7448C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code</a:t>
            </a:r>
            <a:endParaRPr lang="en-IN" sz="1400" spc="300" dirty="0">
              <a:solidFill>
                <a:srgbClr val="B7448C"/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6908222" y="5280404"/>
            <a:ext cx="15881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spc="300" dirty="0">
                <a:solidFill>
                  <a:srgbClr val="CF5919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Use camera for Image </a:t>
            </a:r>
            <a:endParaRPr lang="en-IN" sz="1400" spc="300" dirty="0">
              <a:solidFill>
                <a:srgbClr val="CF5919"/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algn="ctr"/>
            <a:r>
              <a:rPr lang="en-IN" sz="1400" spc="300" dirty="0">
                <a:solidFill>
                  <a:srgbClr val="CF5919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Processing </a:t>
            </a:r>
            <a:endParaRPr lang="en-IN" sz="1400" spc="300" dirty="0">
              <a:solidFill>
                <a:srgbClr val="CF5919"/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8348099" y="5325134"/>
            <a:ext cx="1588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spc="300" dirty="0">
                <a:solidFill>
                  <a:srgbClr val="DD9108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Assembling Everything</a:t>
            </a:r>
            <a:endParaRPr lang="en-IN" sz="1400" spc="300" dirty="0">
              <a:solidFill>
                <a:srgbClr val="DD9108"/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317508" y="74793"/>
            <a:ext cx="44393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spc="600" dirty="0">
                <a:solidFill>
                  <a:schemeClr val="bg1">
                    <a:alpha val="59000"/>
                  </a:schemeClr>
                </a:solidFill>
                <a:latin typeface="Nexa Bold" panose="02000000000000000000" pitchFamily="50" charset="0"/>
              </a:rPr>
              <a:t>Milestone &amp; TIME FRAME</a:t>
            </a:r>
            <a:endParaRPr lang="en-IN" sz="2400" spc="600" dirty="0">
              <a:solidFill>
                <a:schemeClr val="bg1">
                  <a:alpha val="59000"/>
                </a:schemeClr>
              </a:solidFill>
              <a:latin typeface="Nexa Bold" panose="02000000000000000000" pitchFamily="50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5" cy="673290"/>
          </a:xfrm>
        </p:spPr>
        <p:txBody>
          <a:bodyPr/>
          <a:lstStyle/>
          <a:p>
            <a:r>
              <a:rPr lang="en-US" dirty="0" smtClean="0"/>
              <a:t>Automatic Image Downloader 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282891"/>
            <a:ext cx="10131425" cy="4508309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In our project we need to download so many images for train our algorithm. To download more than 100 images its not easy. So solve this problem we build a python script. This script will follow the search query to search and download the images from google search engine.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65" y="2169994"/>
            <a:ext cx="10918209" cy="468800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5" cy="56410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Image downloader result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1173163"/>
            <a:ext cx="11032032" cy="5459649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210" y="254758"/>
            <a:ext cx="10131425" cy="46857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Image trainer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94" y="1077913"/>
            <a:ext cx="11244530" cy="5636786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Face Recognition with open cv:</a:t>
            </a:r>
            <a:endParaRPr lang="en-US" dirty="0"/>
          </a:p>
          <a:p>
            <a:r>
              <a:rPr lang="en-US" dirty="0">
                <a:hlinkClick r:id="rId1"/>
              </a:rPr>
              <a:t>https://www.pyimagesearch.com/2018/06/18/face-recognition-with-opencv-python-and-deep-learning/</a:t>
            </a:r>
            <a:endParaRPr lang="en-US" dirty="0"/>
          </a:p>
          <a:p>
            <a:r>
              <a:rPr lang="en-US" dirty="0">
                <a:hlinkClick r:id="rId2"/>
              </a:rPr>
              <a:t>https://pypi.org/project/face_recognition/</a:t>
            </a:r>
            <a:r>
              <a:rPr lang="en-US" dirty="0"/>
              <a:t>	</a:t>
            </a:r>
            <a:endParaRPr lang="en-US" dirty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towardsdatascience.com/a-guide-to-face-detection-in-python-3eab0f6b9fc1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google-images-download.readthedocs.io/en/latest/arguments.html</a:t>
            </a:r>
            <a:endParaRPr lang="en-US" dirty="0" smtClean="0"/>
          </a:p>
          <a:p>
            <a:r>
              <a:rPr lang="en-US" dirty="0"/>
              <a:t>https://www.docs.opencv.org/2.4/modules/contrib/doc/facerec/facerec_tutorial.html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9223"/>
            <a:ext cx="10131425" cy="48222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Trello Board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290" y="641444"/>
            <a:ext cx="11387022" cy="6098125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872"/>
            <a:ext cx="10131425" cy="37303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Slack Channel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03" y="791571"/>
            <a:ext cx="11358210" cy="5718412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0</TotalTime>
  <Words>993</Words>
  <Application>WPS Presentation</Application>
  <PresentationFormat>Widescreen</PresentationFormat>
  <Paragraphs>67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5" baseType="lpstr">
      <vt:lpstr>Arial</vt:lpstr>
      <vt:lpstr>SimSun</vt:lpstr>
      <vt:lpstr>Wingdings</vt:lpstr>
      <vt:lpstr>Arial</vt:lpstr>
      <vt:lpstr>Nexa Light</vt:lpstr>
      <vt:lpstr>Wide Latin</vt:lpstr>
      <vt:lpstr>Nexa Bold</vt:lpstr>
      <vt:lpstr>Open Sans Condensed Light</vt:lpstr>
      <vt:lpstr>Calibri Light</vt:lpstr>
      <vt:lpstr>Calibri</vt:lpstr>
      <vt:lpstr>Microsoft YaHei</vt:lpstr>
      <vt:lpstr>Arial Unicode MS</vt:lpstr>
      <vt:lpstr>Open Sans</vt:lpstr>
      <vt:lpstr>Celestial</vt:lpstr>
      <vt:lpstr>Human Face Recognition Attendance System</vt:lpstr>
      <vt:lpstr>Automatic Image Downloader script</vt:lpstr>
      <vt:lpstr>Image downloader result</vt:lpstr>
      <vt:lpstr>Image trainer </vt:lpstr>
      <vt:lpstr>References</vt:lpstr>
      <vt:lpstr>Trello Board</vt:lpstr>
      <vt:lpstr>PowerPoint 演示文稿</vt:lpstr>
      <vt:lpstr>Slack Channel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Pankaj Sharma</dc:creator>
  <cp:lastModifiedBy>LENOVO</cp:lastModifiedBy>
  <cp:revision>27</cp:revision>
  <dcterms:created xsi:type="dcterms:W3CDTF">2017-07-02T12:04:00Z</dcterms:created>
  <dcterms:modified xsi:type="dcterms:W3CDTF">2022-08-29T14:36:54Z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3917B56EED6B4BE9B74109B7C245B22C</vt:lpwstr>
  </property>
  <property fmtid="{D5CDD505-2E9C-101B-9397-08002B2CF9AE}" pid="3" name="KSOProductBuildVer">
    <vt:lpwstr>1033-11.2.0.10451</vt:lpwstr>
  </property>
</Properties>
</file>

<file path=docProps/thumbnail.jpeg>
</file>